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gamma.app"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4" Type="http://schemas.openxmlformats.org/officeDocument/2006/relationships/hyperlink" Target="https://gamma.app" TargetMode="External"/><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7" Type="http://schemas.openxmlformats.org/officeDocument/2006/relationships/hyperlink" Target="https://gamma.app" TargetMode="External"/><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324124" y="1470660"/>
            <a:ext cx="7468553" cy="1943100"/>
          </a:xfrm>
          <a:prstGeom prst="rect">
            <a:avLst/>
          </a:prstGeom>
          <a:noFill/>
          <a:ln/>
        </p:spPr>
        <p:txBody>
          <a:bodyPr wrap="square" rtlCol="0" anchor="t"/>
          <a:lstStyle/>
          <a:p>
            <a:pPr indent="0" marL="0">
              <a:lnSpc>
                <a:spcPts val="7650"/>
              </a:lnSpc>
              <a:buNone/>
            </a:pPr>
            <a:r>
              <a:rPr lang="en-US" sz="6120" b="1" spc="-184" kern="0" dirty="0">
                <a:solidFill>
                  <a:srgbClr val="FFFFFF"/>
                </a:solidFill>
                <a:latin typeface="Overpass" pitchFamily="34" charset="0"/>
                <a:ea typeface="Overpass" pitchFamily="34" charset="-122"/>
                <a:cs typeface="Overpass" pitchFamily="34" charset="-120"/>
              </a:rPr>
              <a:t>Introduction to the Present Perfect</a:t>
            </a:r>
            <a:endParaRPr lang="en-US" sz="6120" dirty="0"/>
          </a:p>
        </p:txBody>
      </p:sp>
      <p:sp>
        <p:nvSpPr>
          <p:cNvPr id="6" name="Text 2"/>
          <p:cNvSpPr/>
          <p:nvPr/>
        </p:nvSpPr>
        <p:spPr>
          <a:xfrm>
            <a:off x="6324124" y="3772733"/>
            <a:ext cx="7468553" cy="2298144"/>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Present Perfect is a verb tense in English that describes an action that began in the past and continues in the present or has a result in the present. This tense is used to express experiences, completed actions, and situations that started in the past but have implications for the present. It's important to understand this tense to communicate effectively in English.</a:t>
            </a:r>
            <a:endParaRPr lang="en-US" sz="1885" dirty="0"/>
          </a:p>
        </p:txBody>
      </p:sp>
      <p:sp>
        <p:nvSpPr>
          <p:cNvPr id="7" name="Shape 3"/>
          <p:cNvSpPr/>
          <p:nvPr/>
        </p:nvSpPr>
        <p:spPr>
          <a:xfrm>
            <a:off x="6324124" y="6357938"/>
            <a:ext cx="382905" cy="382905"/>
          </a:xfrm>
          <a:prstGeom prst="roundRect">
            <a:avLst>
              <a:gd name="adj" fmla="val 23878209"/>
            </a:avLst>
          </a:prstGeom>
          <a:solidFill>
            <a:srgbClr val="994E69"/>
          </a:solidFill>
          <a:ln w="7620">
            <a:solidFill>
              <a:srgbClr val="FFFFFF"/>
            </a:solidFill>
            <a:prstDash val="solid"/>
          </a:ln>
        </p:spPr>
      </p:sp>
      <p:sp>
        <p:nvSpPr>
          <p:cNvPr id="8" name="Text 4"/>
          <p:cNvSpPr/>
          <p:nvPr/>
        </p:nvSpPr>
        <p:spPr>
          <a:xfrm>
            <a:off x="6450330" y="6500574"/>
            <a:ext cx="130373" cy="97512"/>
          </a:xfrm>
          <a:prstGeom prst="rect">
            <a:avLst/>
          </a:prstGeom>
          <a:noFill/>
          <a:ln/>
        </p:spPr>
        <p:txBody>
          <a:bodyPr wrap="none" rtlCol="0" anchor="t"/>
          <a:lstStyle/>
          <a:p>
            <a:pPr algn="ctr" indent="0" marL="0">
              <a:lnSpc>
                <a:spcPts val="768"/>
              </a:lnSpc>
              <a:buNone/>
            </a:pPr>
            <a:r>
              <a:rPr lang="en-US" sz="768" dirty="0">
                <a:solidFill>
                  <a:srgbClr val="FFFFFF"/>
                </a:solidFill>
                <a:latin typeface="Overpass" pitchFamily="34" charset="0"/>
                <a:ea typeface="Overpass" pitchFamily="34" charset="-122"/>
                <a:cs typeface="Overpass" pitchFamily="34" charset="-120"/>
              </a:rPr>
              <a:t>HP</a:t>
            </a:r>
            <a:endParaRPr lang="en-US" sz="768" dirty="0"/>
          </a:p>
        </p:txBody>
      </p:sp>
      <p:sp>
        <p:nvSpPr>
          <p:cNvPr id="9" name="Text 5"/>
          <p:cNvSpPr/>
          <p:nvPr/>
        </p:nvSpPr>
        <p:spPr>
          <a:xfrm>
            <a:off x="6826687" y="6340078"/>
            <a:ext cx="2235160" cy="418862"/>
          </a:xfrm>
          <a:prstGeom prst="rect">
            <a:avLst/>
          </a:prstGeom>
          <a:noFill/>
          <a:ln/>
        </p:spPr>
        <p:txBody>
          <a:bodyPr wrap="none" rtlCol="0" anchor="t"/>
          <a:lstStyle/>
          <a:p>
            <a:pPr algn="l" indent="0" marL="0">
              <a:lnSpc>
                <a:spcPts val="3299"/>
              </a:lnSpc>
              <a:buNone/>
            </a:pPr>
            <a:r>
              <a:rPr lang="en-US" sz="2356" b="1" dirty="0">
                <a:solidFill>
                  <a:srgbClr val="E5E0DF"/>
                </a:solidFill>
                <a:latin typeface="Overpass" pitchFamily="34" charset="0"/>
                <a:ea typeface="Overpass" pitchFamily="34" charset="-122"/>
                <a:cs typeface="Overpass" pitchFamily="34" charset="-120"/>
              </a:rPr>
              <a:t>by Héctor  Pérez</a:t>
            </a:r>
            <a:endParaRPr lang="en-US" sz="2356" dirty="0"/>
          </a:p>
        </p:txBody>
      </p:sp>
      <p:pic>
        <p:nvPicPr>
          <p:cNvPr id="10"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sp>
        <p:nvSpPr>
          <p:cNvPr id="4" name="Text 1"/>
          <p:cNvSpPr/>
          <p:nvPr/>
        </p:nvSpPr>
        <p:spPr>
          <a:xfrm>
            <a:off x="837724" y="1908215"/>
            <a:ext cx="6327696" cy="704017"/>
          </a:xfrm>
          <a:prstGeom prst="rect">
            <a:avLst/>
          </a:prstGeom>
          <a:noFill/>
          <a:ln/>
        </p:spPr>
        <p:txBody>
          <a:bodyPr wrap="none" rtlCol="0" anchor="t"/>
          <a:lstStyle/>
          <a:p>
            <a:pPr indent="0" marL="0">
              <a:lnSpc>
                <a:spcPts val="5544"/>
              </a:lnSpc>
              <a:buNone/>
            </a:pPr>
            <a:r>
              <a:rPr lang="en-US" sz="4435" b="1" spc="-133" kern="0" dirty="0">
                <a:solidFill>
                  <a:srgbClr val="FFFFFF"/>
                </a:solidFill>
                <a:latin typeface="Overpass" pitchFamily="34" charset="0"/>
                <a:ea typeface="Overpass" pitchFamily="34" charset="-122"/>
                <a:cs typeface="Overpass" pitchFamily="34" charset="-120"/>
              </a:rPr>
              <a:t>Present Perfect Structure</a:t>
            </a:r>
            <a:endParaRPr lang="en-US" sz="4435" dirty="0"/>
          </a:p>
        </p:txBody>
      </p:sp>
      <p:sp>
        <p:nvSpPr>
          <p:cNvPr id="5" name="Text 2"/>
          <p:cNvSpPr/>
          <p:nvPr/>
        </p:nvSpPr>
        <p:spPr>
          <a:xfrm>
            <a:off x="837724" y="3090982"/>
            <a:ext cx="12954952"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Present Perfect tense is formed with the auxiliary verb "have" or "has" followed by the past participle of the main verb. For example, "I have eaten" or "She has finished".</a:t>
            </a:r>
            <a:endParaRPr lang="en-US" sz="1885" dirty="0"/>
          </a:p>
        </p:txBody>
      </p:sp>
      <p:sp>
        <p:nvSpPr>
          <p:cNvPr id="6" name="Text 3"/>
          <p:cNvSpPr/>
          <p:nvPr/>
        </p:nvSpPr>
        <p:spPr>
          <a:xfrm>
            <a:off x="837724" y="4365546"/>
            <a:ext cx="2816185" cy="351949"/>
          </a:xfrm>
          <a:prstGeom prst="rect">
            <a:avLst/>
          </a:prstGeom>
          <a:noFill/>
          <a:ln/>
        </p:spPr>
        <p:txBody>
          <a:bodyPr wrap="none" rtlCol="0" anchor="t"/>
          <a:lstStyle/>
          <a:p>
            <a:pPr indent="0" marL="0">
              <a:lnSpc>
                <a:spcPts val="2772"/>
              </a:lnSpc>
              <a:buNone/>
            </a:pPr>
            <a:r>
              <a:rPr lang="en-US" sz="2218" b="1" spc="-67" kern="0" dirty="0">
                <a:solidFill>
                  <a:srgbClr val="FFFFFF"/>
                </a:solidFill>
                <a:latin typeface="Overpass" pitchFamily="34" charset="0"/>
                <a:ea typeface="Overpass" pitchFamily="34" charset="-122"/>
                <a:cs typeface="Overpass" pitchFamily="34" charset="-120"/>
              </a:rPr>
              <a:t>Subject</a:t>
            </a:r>
            <a:endParaRPr lang="en-US" sz="2218" dirty="0"/>
          </a:p>
        </p:txBody>
      </p:sp>
      <p:sp>
        <p:nvSpPr>
          <p:cNvPr id="7" name="Text 4"/>
          <p:cNvSpPr/>
          <p:nvPr/>
        </p:nvSpPr>
        <p:spPr>
          <a:xfrm>
            <a:off x="837724" y="4956810"/>
            <a:ext cx="3928586"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subject of the sentence performs the action.</a:t>
            </a:r>
            <a:endParaRPr lang="en-US" sz="1885" dirty="0"/>
          </a:p>
        </p:txBody>
      </p:sp>
      <p:sp>
        <p:nvSpPr>
          <p:cNvPr id="8" name="Text 5"/>
          <p:cNvSpPr/>
          <p:nvPr/>
        </p:nvSpPr>
        <p:spPr>
          <a:xfrm>
            <a:off x="5357813" y="4365546"/>
            <a:ext cx="2816185" cy="351949"/>
          </a:xfrm>
          <a:prstGeom prst="rect">
            <a:avLst/>
          </a:prstGeom>
          <a:noFill/>
          <a:ln/>
        </p:spPr>
        <p:txBody>
          <a:bodyPr wrap="none" rtlCol="0" anchor="t"/>
          <a:lstStyle/>
          <a:p>
            <a:pPr indent="0" marL="0">
              <a:lnSpc>
                <a:spcPts val="2772"/>
              </a:lnSpc>
              <a:buNone/>
            </a:pPr>
            <a:r>
              <a:rPr lang="en-US" sz="2218" b="1" spc="-67" kern="0" dirty="0">
                <a:solidFill>
                  <a:srgbClr val="FFFFFF"/>
                </a:solidFill>
                <a:latin typeface="Overpass" pitchFamily="34" charset="0"/>
                <a:ea typeface="Overpass" pitchFamily="34" charset="-122"/>
                <a:cs typeface="Overpass" pitchFamily="34" charset="-120"/>
              </a:rPr>
              <a:t>Auxiliary Verb</a:t>
            </a:r>
            <a:endParaRPr lang="en-US" sz="2218" dirty="0"/>
          </a:p>
        </p:txBody>
      </p:sp>
      <p:sp>
        <p:nvSpPr>
          <p:cNvPr id="9" name="Text 6"/>
          <p:cNvSpPr/>
          <p:nvPr/>
        </p:nvSpPr>
        <p:spPr>
          <a:xfrm>
            <a:off x="5357813" y="4956810"/>
            <a:ext cx="3928586"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auxiliary verb "have" or "has" is used to form the tense.</a:t>
            </a:r>
            <a:endParaRPr lang="en-US" sz="1885" dirty="0"/>
          </a:p>
        </p:txBody>
      </p:sp>
      <p:sp>
        <p:nvSpPr>
          <p:cNvPr id="10" name="Text 7"/>
          <p:cNvSpPr/>
          <p:nvPr/>
        </p:nvSpPr>
        <p:spPr>
          <a:xfrm>
            <a:off x="9877901" y="4365546"/>
            <a:ext cx="2816185" cy="351949"/>
          </a:xfrm>
          <a:prstGeom prst="rect">
            <a:avLst/>
          </a:prstGeom>
          <a:noFill/>
          <a:ln/>
        </p:spPr>
        <p:txBody>
          <a:bodyPr wrap="none" rtlCol="0" anchor="t"/>
          <a:lstStyle/>
          <a:p>
            <a:pPr indent="0" marL="0">
              <a:lnSpc>
                <a:spcPts val="2772"/>
              </a:lnSpc>
              <a:buNone/>
            </a:pPr>
            <a:r>
              <a:rPr lang="en-US" sz="2218" b="1" spc="-67" kern="0" dirty="0">
                <a:solidFill>
                  <a:srgbClr val="FFFFFF"/>
                </a:solidFill>
                <a:latin typeface="Overpass" pitchFamily="34" charset="0"/>
                <a:ea typeface="Overpass" pitchFamily="34" charset="-122"/>
                <a:cs typeface="Overpass" pitchFamily="34" charset="-120"/>
              </a:rPr>
              <a:t>Past Participle</a:t>
            </a:r>
            <a:endParaRPr lang="en-US" sz="2218" dirty="0"/>
          </a:p>
        </p:txBody>
      </p:sp>
      <p:sp>
        <p:nvSpPr>
          <p:cNvPr id="11" name="Text 8"/>
          <p:cNvSpPr/>
          <p:nvPr/>
        </p:nvSpPr>
        <p:spPr>
          <a:xfrm>
            <a:off x="9877901" y="4956810"/>
            <a:ext cx="3928586" cy="1149072"/>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past participle of the main verb is used to indicate completion of the action.</a:t>
            </a:r>
            <a:endParaRPr lang="en-US" sz="1885" dirty="0"/>
          </a:p>
        </p:txBody>
      </p:sp>
      <p:pic>
        <p:nvPicPr>
          <p:cNvPr id="12" name="Image 1" descr="preencoded.png">
            <a:hlinkClick r:id="rId3" tooltip=""/>
          </p:cNvPr>
          <p:cNvPicPr>
            <a:picLocks noChangeAspect="1"/>
          </p:cNvPicPr>
          <p:nvPr/>
        </p:nvPicPr>
        <p:blipFill>
          <a:blip r:embed="rId2"/>
          <a:stretch>
            <a:fillRect/>
          </a:stretch>
        </p:blipFill>
        <p:spPr>
          <a:xfrm>
            <a:off x="12242153" y="7589520"/>
            <a:ext cx="2296807" cy="5486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0" y="0"/>
            <a:ext cx="14630400" cy="2992160"/>
          </a:xfrm>
          <a:prstGeom prst="rect">
            <a:avLst/>
          </a:prstGeom>
        </p:spPr>
      </p:pic>
      <p:sp>
        <p:nvSpPr>
          <p:cNvPr id="5" name="Text 1"/>
          <p:cNvSpPr/>
          <p:nvPr/>
        </p:nvSpPr>
        <p:spPr>
          <a:xfrm>
            <a:off x="837724" y="3987879"/>
            <a:ext cx="6193393" cy="704017"/>
          </a:xfrm>
          <a:prstGeom prst="rect">
            <a:avLst/>
          </a:prstGeom>
          <a:noFill/>
          <a:ln/>
        </p:spPr>
        <p:txBody>
          <a:bodyPr wrap="none" rtlCol="0" anchor="t"/>
          <a:lstStyle/>
          <a:p>
            <a:pPr indent="0" marL="0">
              <a:lnSpc>
                <a:spcPts val="5544"/>
              </a:lnSpc>
              <a:buNone/>
            </a:pPr>
            <a:r>
              <a:rPr lang="en-US" sz="4435" b="1" spc="-133" kern="0" dirty="0">
                <a:solidFill>
                  <a:srgbClr val="FFFFFF"/>
                </a:solidFill>
                <a:latin typeface="Overpass" pitchFamily="34" charset="0"/>
                <a:ea typeface="Overpass" pitchFamily="34" charset="-122"/>
                <a:cs typeface="Overpass" pitchFamily="34" charset="-120"/>
              </a:rPr>
              <a:t>Negative Present Perfect</a:t>
            </a:r>
            <a:endParaRPr lang="en-US" sz="4435" dirty="0"/>
          </a:p>
        </p:txBody>
      </p:sp>
      <p:sp>
        <p:nvSpPr>
          <p:cNvPr id="6" name="Text 2"/>
          <p:cNvSpPr/>
          <p:nvPr/>
        </p:nvSpPr>
        <p:spPr>
          <a:xfrm>
            <a:off x="837724" y="5050869"/>
            <a:ext cx="12954952"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To form the negative Present Perfect, add "not" after the auxiliary verb "have" or "has". The sentence then becomes a statement of something that has not happened.</a:t>
            </a:r>
            <a:endParaRPr lang="en-US" sz="1885" dirty="0"/>
          </a:p>
        </p:txBody>
      </p:sp>
      <p:sp>
        <p:nvSpPr>
          <p:cNvPr id="7" name="Shape 3"/>
          <p:cNvSpPr/>
          <p:nvPr/>
        </p:nvSpPr>
        <p:spPr>
          <a:xfrm>
            <a:off x="837724" y="6355318"/>
            <a:ext cx="538520" cy="538520"/>
          </a:xfrm>
          <a:prstGeom prst="roundRect">
            <a:avLst>
              <a:gd name="adj" fmla="val 18670"/>
            </a:avLst>
          </a:prstGeom>
          <a:solidFill>
            <a:srgbClr val="7E023C"/>
          </a:solidFill>
          <a:ln w="7620">
            <a:solidFill>
              <a:srgbClr val="971B55"/>
            </a:solidFill>
            <a:prstDash val="solid"/>
          </a:ln>
        </p:spPr>
      </p:sp>
      <p:sp>
        <p:nvSpPr>
          <p:cNvPr id="8" name="Text 4"/>
          <p:cNvSpPr/>
          <p:nvPr/>
        </p:nvSpPr>
        <p:spPr>
          <a:xfrm>
            <a:off x="1044416" y="6455569"/>
            <a:ext cx="125135"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1</a:t>
            </a:r>
            <a:endParaRPr lang="en-US" sz="2661" dirty="0"/>
          </a:p>
        </p:txBody>
      </p:sp>
      <p:sp>
        <p:nvSpPr>
          <p:cNvPr id="9" name="Text 5"/>
          <p:cNvSpPr/>
          <p:nvPr/>
        </p:nvSpPr>
        <p:spPr>
          <a:xfrm>
            <a:off x="1615559" y="6355318"/>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Structure</a:t>
            </a:r>
            <a:endParaRPr lang="en-US" sz="2218" dirty="0"/>
          </a:p>
        </p:txBody>
      </p:sp>
      <p:sp>
        <p:nvSpPr>
          <p:cNvPr id="10" name="Text 6"/>
          <p:cNvSpPr/>
          <p:nvPr/>
        </p:nvSpPr>
        <p:spPr>
          <a:xfrm>
            <a:off x="1615559" y="6850856"/>
            <a:ext cx="5579983" cy="383024"/>
          </a:xfrm>
          <a:prstGeom prst="rect">
            <a:avLst/>
          </a:prstGeom>
          <a:noFill/>
          <a:ln/>
        </p:spPr>
        <p:txBody>
          <a:bodyPr wrap="non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Subject + have/has + not + past participle + object</a:t>
            </a:r>
            <a:endParaRPr lang="en-US" sz="1885" dirty="0"/>
          </a:p>
        </p:txBody>
      </p:sp>
      <p:sp>
        <p:nvSpPr>
          <p:cNvPr id="11" name="Shape 7"/>
          <p:cNvSpPr/>
          <p:nvPr/>
        </p:nvSpPr>
        <p:spPr>
          <a:xfrm>
            <a:off x="7434858" y="6355318"/>
            <a:ext cx="538520" cy="538520"/>
          </a:xfrm>
          <a:prstGeom prst="roundRect">
            <a:avLst>
              <a:gd name="adj" fmla="val 18670"/>
            </a:avLst>
          </a:prstGeom>
          <a:solidFill>
            <a:srgbClr val="7E023C"/>
          </a:solidFill>
          <a:ln w="7620">
            <a:solidFill>
              <a:srgbClr val="971B55"/>
            </a:solidFill>
            <a:prstDash val="solid"/>
          </a:ln>
        </p:spPr>
      </p:sp>
      <p:sp>
        <p:nvSpPr>
          <p:cNvPr id="12" name="Text 8"/>
          <p:cNvSpPr/>
          <p:nvPr/>
        </p:nvSpPr>
        <p:spPr>
          <a:xfrm>
            <a:off x="7605832" y="6455569"/>
            <a:ext cx="196572"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2</a:t>
            </a:r>
            <a:endParaRPr lang="en-US" sz="2661" dirty="0"/>
          </a:p>
        </p:txBody>
      </p:sp>
      <p:sp>
        <p:nvSpPr>
          <p:cNvPr id="13" name="Text 9"/>
          <p:cNvSpPr/>
          <p:nvPr/>
        </p:nvSpPr>
        <p:spPr>
          <a:xfrm>
            <a:off x="8212693" y="6355318"/>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Example</a:t>
            </a:r>
            <a:endParaRPr lang="en-US" sz="2218" dirty="0"/>
          </a:p>
        </p:txBody>
      </p:sp>
      <p:sp>
        <p:nvSpPr>
          <p:cNvPr id="14" name="Text 10"/>
          <p:cNvSpPr/>
          <p:nvPr/>
        </p:nvSpPr>
        <p:spPr>
          <a:xfrm>
            <a:off x="8212693" y="6850856"/>
            <a:ext cx="5579983" cy="383024"/>
          </a:xfrm>
          <a:prstGeom prst="rect">
            <a:avLst/>
          </a:prstGeom>
          <a:noFill/>
          <a:ln/>
        </p:spPr>
        <p:txBody>
          <a:bodyPr wrap="non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I have not eaten breakfast today.</a:t>
            </a:r>
            <a:endParaRPr lang="en-US" sz="1885" dirty="0"/>
          </a:p>
        </p:txBody>
      </p:sp>
      <p:pic>
        <p:nvPicPr>
          <p:cNvPr id="15"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324124" y="2108716"/>
            <a:ext cx="5937409" cy="704017"/>
          </a:xfrm>
          <a:prstGeom prst="rect">
            <a:avLst/>
          </a:prstGeom>
          <a:noFill/>
          <a:ln/>
        </p:spPr>
        <p:txBody>
          <a:bodyPr wrap="none" rtlCol="0" anchor="t"/>
          <a:lstStyle/>
          <a:p>
            <a:pPr indent="0" marL="0">
              <a:lnSpc>
                <a:spcPts val="5544"/>
              </a:lnSpc>
              <a:buNone/>
            </a:pPr>
            <a:r>
              <a:rPr lang="en-US" sz="4435" b="1" spc="-133" kern="0" dirty="0">
                <a:solidFill>
                  <a:srgbClr val="FFFFFF"/>
                </a:solidFill>
                <a:latin typeface="Overpass" pitchFamily="34" charset="0"/>
                <a:ea typeface="Overpass" pitchFamily="34" charset="-122"/>
                <a:cs typeface="Overpass" pitchFamily="34" charset="-120"/>
              </a:rPr>
              <a:t>Positive Present Perfect</a:t>
            </a:r>
            <a:endParaRPr lang="en-US" sz="4435" dirty="0"/>
          </a:p>
        </p:txBody>
      </p:sp>
      <p:sp>
        <p:nvSpPr>
          <p:cNvPr id="6" name="Text 2"/>
          <p:cNvSpPr/>
          <p:nvPr/>
        </p:nvSpPr>
        <p:spPr>
          <a:xfrm>
            <a:off x="6324124" y="3171706"/>
            <a:ext cx="7468553" cy="1149072"/>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positive Present Perfect is used to express actions that have been completed in the past, with a focus on the present result. This tense emphasizes the completed action's impact on the present.</a:t>
            </a:r>
            <a:endParaRPr lang="en-US" sz="1885" dirty="0"/>
          </a:p>
        </p:txBody>
      </p:sp>
      <p:sp>
        <p:nvSpPr>
          <p:cNvPr id="7" name="Shape 3"/>
          <p:cNvSpPr/>
          <p:nvPr/>
        </p:nvSpPr>
        <p:spPr>
          <a:xfrm>
            <a:off x="6324124" y="4859179"/>
            <a:ext cx="538520" cy="538520"/>
          </a:xfrm>
          <a:prstGeom prst="roundRect">
            <a:avLst>
              <a:gd name="adj" fmla="val 18670"/>
            </a:avLst>
          </a:prstGeom>
          <a:solidFill>
            <a:srgbClr val="7E023C"/>
          </a:solidFill>
          <a:ln w="7620">
            <a:solidFill>
              <a:srgbClr val="971B55"/>
            </a:solidFill>
            <a:prstDash val="solid"/>
          </a:ln>
        </p:spPr>
      </p:sp>
      <p:sp>
        <p:nvSpPr>
          <p:cNvPr id="8" name="Text 4"/>
          <p:cNvSpPr/>
          <p:nvPr/>
        </p:nvSpPr>
        <p:spPr>
          <a:xfrm>
            <a:off x="6530816" y="4959429"/>
            <a:ext cx="125135"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1</a:t>
            </a:r>
            <a:endParaRPr lang="en-US" sz="2661" dirty="0"/>
          </a:p>
        </p:txBody>
      </p:sp>
      <p:sp>
        <p:nvSpPr>
          <p:cNvPr id="9" name="Text 5"/>
          <p:cNvSpPr/>
          <p:nvPr/>
        </p:nvSpPr>
        <p:spPr>
          <a:xfrm>
            <a:off x="7101959" y="4859179"/>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Structure</a:t>
            </a:r>
            <a:endParaRPr lang="en-US" sz="2218" dirty="0"/>
          </a:p>
        </p:txBody>
      </p:sp>
      <p:sp>
        <p:nvSpPr>
          <p:cNvPr id="10" name="Text 6"/>
          <p:cNvSpPr/>
          <p:nvPr/>
        </p:nvSpPr>
        <p:spPr>
          <a:xfrm>
            <a:off x="7101959" y="5354717"/>
            <a:ext cx="2836783"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Subject + have/has + past participle + object</a:t>
            </a:r>
            <a:endParaRPr lang="en-US" sz="1885" dirty="0"/>
          </a:p>
        </p:txBody>
      </p:sp>
      <p:sp>
        <p:nvSpPr>
          <p:cNvPr id="11" name="Shape 7"/>
          <p:cNvSpPr/>
          <p:nvPr/>
        </p:nvSpPr>
        <p:spPr>
          <a:xfrm>
            <a:off x="10178058" y="4859179"/>
            <a:ext cx="538520" cy="538520"/>
          </a:xfrm>
          <a:prstGeom prst="roundRect">
            <a:avLst>
              <a:gd name="adj" fmla="val 18670"/>
            </a:avLst>
          </a:prstGeom>
          <a:solidFill>
            <a:srgbClr val="7E023C"/>
          </a:solidFill>
          <a:ln w="7620">
            <a:solidFill>
              <a:srgbClr val="971B55"/>
            </a:solidFill>
            <a:prstDash val="solid"/>
          </a:ln>
        </p:spPr>
      </p:sp>
      <p:sp>
        <p:nvSpPr>
          <p:cNvPr id="12" name="Text 8"/>
          <p:cNvSpPr/>
          <p:nvPr/>
        </p:nvSpPr>
        <p:spPr>
          <a:xfrm>
            <a:off x="10349032" y="4959429"/>
            <a:ext cx="196572"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2</a:t>
            </a:r>
            <a:endParaRPr lang="en-US" sz="2661" dirty="0"/>
          </a:p>
        </p:txBody>
      </p:sp>
      <p:sp>
        <p:nvSpPr>
          <p:cNvPr id="13" name="Text 9"/>
          <p:cNvSpPr/>
          <p:nvPr/>
        </p:nvSpPr>
        <p:spPr>
          <a:xfrm>
            <a:off x="10955893" y="4859179"/>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Example</a:t>
            </a:r>
            <a:endParaRPr lang="en-US" sz="2218" dirty="0"/>
          </a:p>
        </p:txBody>
      </p:sp>
      <p:sp>
        <p:nvSpPr>
          <p:cNvPr id="14" name="Text 10"/>
          <p:cNvSpPr/>
          <p:nvPr/>
        </p:nvSpPr>
        <p:spPr>
          <a:xfrm>
            <a:off x="10955893" y="5354717"/>
            <a:ext cx="2836783"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She has finished her homework.</a:t>
            </a:r>
            <a:endParaRPr lang="en-US" sz="1885" dirty="0"/>
          </a:p>
        </p:txBody>
      </p:sp>
      <p:pic>
        <p:nvPicPr>
          <p:cNvPr id="15"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9144000" y="0"/>
            <a:ext cx="5486400" cy="8229600"/>
          </a:xfrm>
          <a:prstGeom prst="rect">
            <a:avLst/>
          </a:prstGeom>
        </p:spPr>
      </p:pic>
      <p:sp>
        <p:nvSpPr>
          <p:cNvPr id="5" name="Text 1"/>
          <p:cNvSpPr/>
          <p:nvPr/>
        </p:nvSpPr>
        <p:spPr>
          <a:xfrm>
            <a:off x="837724" y="1917263"/>
            <a:ext cx="7175302" cy="704017"/>
          </a:xfrm>
          <a:prstGeom prst="rect">
            <a:avLst/>
          </a:prstGeom>
          <a:noFill/>
          <a:ln/>
        </p:spPr>
        <p:txBody>
          <a:bodyPr wrap="none" rtlCol="0" anchor="t"/>
          <a:lstStyle/>
          <a:p>
            <a:pPr indent="0" marL="0">
              <a:lnSpc>
                <a:spcPts val="5544"/>
              </a:lnSpc>
              <a:buNone/>
            </a:pPr>
            <a:r>
              <a:rPr lang="en-US" sz="4435" b="1" spc="-133" kern="0" dirty="0">
                <a:solidFill>
                  <a:srgbClr val="FFFFFF"/>
                </a:solidFill>
                <a:latin typeface="Overpass" pitchFamily="34" charset="0"/>
                <a:ea typeface="Overpass" pitchFamily="34" charset="-122"/>
                <a:cs typeface="Overpass" pitchFamily="34" charset="-120"/>
              </a:rPr>
              <a:t>Interrogative Present Perfect</a:t>
            </a:r>
            <a:endParaRPr lang="en-US" sz="4435" dirty="0"/>
          </a:p>
        </p:txBody>
      </p:sp>
      <p:sp>
        <p:nvSpPr>
          <p:cNvPr id="6" name="Text 2"/>
          <p:cNvSpPr/>
          <p:nvPr/>
        </p:nvSpPr>
        <p:spPr>
          <a:xfrm>
            <a:off x="837724" y="2980253"/>
            <a:ext cx="7468553" cy="1532096"/>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To form the interrogative Present Perfect, move the auxiliary verb "have" or "has" to the beginning of the sentence. This creates a question seeking information about an action that has been completed.</a:t>
            </a:r>
            <a:endParaRPr lang="en-US" sz="1885" dirty="0"/>
          </a:p>
        </p:txBody>
      </p:sp>
      <p:sp>
        <p:nvSpPr>
          <p:cNvPr id="7" name="Shape 3"/>
          <p:cNvSpPr/>
          <p:nvPr/>
        </p:nvSpPr>
        <p:spPr>
          <a:xfrm>
            <a:off x="837724" y="5050750"/>
            <a:ext cx="538520" cy="538520"/>
          </a:xfrm>
          <a:prstGeom prst="roundRect">
            <a:avLst>
              <a:gd name="adj" fmla="val 18670"/>
            </a:avLst>
          </a:prstGeom>
          <a:solidFill>
            <a:srgbClr val="7E023C"/>
          </a:solidFill>
          <a:ln w="7620">
            <a:solidFill>
              <a:srgbClr val="971B55"/>
            </a:solidFill>
            <a:prstDash val="solid"/>
          </a:ln>
        </p:spPr>
      </p:sp>
      <p:sp>
        <p:nvSpPr>
          <p:cNvPr id="8" name="Text 4"/>
          <p:cNvSpPr/>
          <p:nvPr/>
        </p:nvSpPr>
        <p:spPr>
          <a:xfrm>
            <a:off x="1044416" y="5151001"/>
            <a:ext cx="125135"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1</a:t>
            </a:r>
            <a:endParaRPr lang="en-US" sz="2661" dirty="0"/>
          </a:p>
        </p:txBody>
      </p:sp>
      <p:sp>
        <p:nvSpPr>
          <p:cNvPr id="9" name="Text 5"/>
          <p:cNvSpPr/>
          <p:nvPr/>
        </p:nvSpPr>
        <p:spPr>
          <a:xfrm>
            <a:off x="1615559" y="5050750"/>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Structure</a:t>
            </a:r>
            <a:endParaRPr lang="en-US" sz="2218" dirty="0"/>
          </a:p>
        </p:txBody>
      </p:sp>
      <p:sp>
        <p:nvSpPr>
          <p:cNvPr id="10" name="Text 6"/>
          <p:cNvSpPr/>
          <p:nvPr/>
        </p:nvSpPr>
        <p:spPr>
          <a:xfrm>
            <a:off x="1615559" y="5546288"/>
            <a:ext cx="2836783"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Have/Has + subject + past participle + object?</a:t>
            </a:r>
            <a:endParaRPr lang="en-US" sz="1885" dirty="0"/>
          </a:p>
        </p:txBody>
      </p:sp>
      <p:sp>
        <p:nvSpPr>
          <p:cNvPr id="11" name="Shape 7"/>
          <p:cNvSpPr/>
          <p:nvPr/>
        </p:nvSpPr>
        <p:spPr>
          <a:xfrm>
            <a:off x="4691658" y="5050750"/>
            <a:ext cx="538520" cy="538520"/>
          </a:xfrm>
          <a:prstGeom prst="roundRect">
            <a:avLst>
              <a:gd name="adj" fmla="val 18670"/>
            </a:avLst>
          </a:prstGeom>
          <a:solidFill>
            <a:srgbClr val="7E023C"/>
          </a:solidFill>
          <a:ln w="7620">
            <a:solidFill>
              <a:srgbClr val="971B55"/>
            </a:solidFill>
            <a:prstDash val="solid"/>
          </a:ln>
        </p:spPr>
      </p:sp>
      <p:sp>
        <p:nvSpPr>
          <p:cNvPr id="12" name="Text 8"/>
          <p:cNvSpPr/>
          <p:nvPr/>
        </p:nvSpPr>
        <p:spPr>
          <a:xfrm>
            <a:off x="4862632" y="5151001"/>
            <a:ext cx="196572" cy="337899"/>
          </a:xfrm>
          <a:prstGeom prst="rect">
            <a:avLst/>
          </a:prstGeom>
          <a:noFill/>
          <a:ln/>
        </p:spPr>
        <p:txBody>
          <a:bodyPr wrap="none" rtlCol="0" anchor="t"/>
          <a:lstStyle/>
          <a:p>
            <a:pPr algn="ctr" indent="0" marL="0">
              <a:lnSpc>
                <a:spcPts val="2661"/>
              </a:lnSpc>
              <a:buNone/>
            </a:pPr>
            <a:r>
              <a:rPr lang="en-US" sz="2661" b="1" spc="-80" kern="0" dirty="0">
                <a:solidFill>
                  <a:srgbClr val="E5E0DF"/>
                </a:solidFill>
                <a:latin typeface="Overpass" pitchFamily="34" charset="0"/>
                <a:ea typeface="Overpass" pitchFamily="34" charset="-122"/>
                <a:cs typeface="Overpass" pitchFamily="34" charset="-120"/>
              </a:rPr>
              <a:t>2</a:t>
            </a:r>
            <a:endParaRPr lang="en-US" sz="2661" dirty="0"/>
          </a:p>
        </p:txBody>
      </p:sp>
      <p:sp>
        <p:nvSpPr>
          <p:cNvPr id="13" name="Text 9"/>
          <p:cNvSpPr/>
          <p:nvPr/>
        </p:nvSpPr>
        <p:spPr>
          <a:xfrm>
            <a:off x="5469493" y="5050750"/>
            <a:ext cx="2816185" cy="351949"/>
          </a:xfrm>
          <a:prstGeom prst="rect">
            <a:avLst/>
          </a:prstGeom>
          <a:noFill/>
          <a:ln/>
        </p:spPr>
        <p:txBody>
          <a:bodyPr wrap="none" rtlCol="0" anchor="t"/>
          <a:lstStyle/>
          <a:p>
            <a:pPr indent="0" marL="0">
              <a:lnSpc>
                <a:spcPts val="2772"/>
              </a:lnSpc>
              <a:buNone/>
            </a:pPr>
            <a:r>
              <a:rPr lang="en-US" sz="2218" b="1" spc="-67" kern="0" dirty="0">
                <a:solidFill>
                  <a:srgbClr val="E5E0DF"/>
                </a:solidFill>
                <a:latin typeface="Overpass" pitchFamily="34" charset="0"/>
                <a:ea typeface="Overpass" pitchFamily="34" charset="-122"/>
                <a:cs typeface="Overpass" pitchFamily="34" charset="-120"/>
              </a:rPr>
              <a:t>Example</a:t>
            </a:r>
            <a:endParaRPr lang="en-US" sz="2218" dirty="0"/>
          </a:p>
        </p:txBody>
      </p:sp>
      <p:sp>
        <p:nvSpPr>
          <p:cNvPr id="14" name="Text 10"/>
          <p:cNvSpPr/>
          <p:nvPr/>
        </p:nvSpPr>
        <p:spPr>
          <a:xfrm>
            <a:off x="5469493" y="5546288"/>
            <a:ext cx="2836783"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Have you seen the new movie?</a:t>
            </a:r>
            <a:endParaRPr lang="en-US" sz="1885" dirty="0"/>
          </a:p>
        </p:txBody>
      </p:sp>
      <p:pic>
        <p:nvPicPr>
          <p:cNvPr id="15"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9144000" y="0"/>
            <a:ext cx="5486400" cy="8229600"/>
          </a:xfrm>
          <a:prstGeom prst="rect">
            <a:avLst/>
          </a:prstGeom>
        </p:spPr>
      </p:pic>
      <p:sp>
        <p:nvSpPr>
          <p:cNvPr id="5" name="Text 1"/>
          <p:cNvSpPr/>
          <p:nvPr/>
        </p:nvSpPr>
        <p:spPr>
          <a:xfrm>
            <a:off x="837724" y="1798082"/>
            <a:ext cx="6402110" cy="704017"/>
          </a:xfrm>
          <a:prstGeom prst="rect">
            <a:avLst/>
          </a:prstGeom>
          <a:noFill/>
          <a:ln/>
        </p:spPr>
        <p:txBody>
          <a:bodyPr wrap="none" rtlCol="0" anchor="t"/>
          <a:lstStyle/>
          <a:p>
            <a:pPr indent="0" marL="0">
              <a:lnSpc>
                <a:spcPts val="5544"/>
              </a:lnSpc>
              <a:buNone/>
            </a:pPr>
            <a:r>
              <a:rPr lang="en-US" sz="4435" b="1" spc="-133" kern="0" dirty="0">
                <a:solidFill>
                  <a:srgbClr val="FFFFFF"/>
                </a:solidFill>
                <a:latin typeface="Overpass" pitchFamily="34" charset="0"/>
                <a:ea typeface="Overpass" pitchFamily="34" charset="-122"/>
                <a:cs typeface="Overpass" pitchFamily="34" charset="-120"/>
              </a:rPr>
              <a:t>Present Perfect Examples</a:t>
            </a:r>
            <a:endParaRPr lang="en-US" sz="4435" dirty="0"/>
          </a:p>
        </p:txBody>
      </p:sp>
      <p:sp>
        <p:nvSpPr>
          <p:cNvPr id="6" name="Text 2"/>
          <p:cNvSpPr/>
          <p:nvPr/>
        </p:nvSpPr>
        <p:spPr>
          <a:xfrm>
            <a:off x="837724" y="2861072"/>
            <a:ext cx="7468553" cy="1532096"/>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 Present Perfect is a versatile tense that can be used in various contexts. It is often used to describe experiences, completed actions, and situations that started in the past but have implications for the present. Here are some examples of how to use this tense.</a:t>
            </a:r>
            <a:endParaRPr lang="en-US" sz="1885" dirty="0"/>
          </a:p>
        </p:txBody>
      </p:sp>
      <p:sp>
        <p:nvSpPr>
          <p:cNvPr id="7" name="Shape 3"/>
          <p:cNvSpPr/>
          <p:nvPr/>
        </p:nvSpPr>
        <p:spPr>
          <a:xfrm>
            <a:off x="837724" y="4662368"/>
            <a:ext cx="7468553" cy="1769150"/>
          </a:xfrm>
          <a:prstGeom prst="roundRect">
            <a:avLst>
              <a:gd name="adj" fmla="val 5683"/>
            </a:avLst>
          </a:prstGeom>
          <a:noFill/>
          <a:ln w="7620">
            <a:solidFill>
              <a:srgbClr val="FFFFFF">
                <a:alpha val="24000"/>
              </a:srgbClr>
            </a:solidFill>
            <a:prstDash val="solid"/>
          </a:ln>
        </p:spPr>
      </p:sp>
      <p:sp>
        <p:nvSpPr>
          <p:cNvPr id="8" name="Shape 4"/>
          <p:cNvSpPr/>
          <p:nvPr/>
        </p:nvSpPr>
        <p:spPr>
          <a:xfrm>
            <a:off x="845344" y="4669988"/>
            <a:ext cx="7453312" cy="685443"/>
          </a:xfrm>
          <a:prstGeom prst="rect">
            <a:avLst/>
          </a:prstGeom>
          <a:solidFill>
            <a:srgbClr val="FFFFFF">
              <a:alpha val="4000"/>
            </a:srgbClr>
          </a:solidFill>
          <a:ln/>
        </p:spPr>
      </p:sp>
      <p:sp>
        <p:nvSpPr>
          <p:cNvPr id="9" name="Text 5"/>
          <p:cNvSpPr/>
          <p:nvPr/>
        </p:nvSpPr>
        <p:spPr>
          <a:xfrm>
            <a:off x="1084659" y="4821198"/>
            <a:ext cx="3244215" cy="383024"/>
          </a:xfrm>
          <a:prstGeom prst="rect">
            <a:avLst/>
          </a:prstGeom>
          <a:noFill/>
          <a:ln/>
        </p:spPr>
        <p:txBody>
          <a:bodyPr wrap="non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I have eaten breakfast.</a:t>
            </a:r>
            <a:endParaRPr lang="en-US" sz="1885" dirty="0"/>
          </a:p>
        </p:txBody>
      </p:sp>
      <p:sp>
        <p:nvSpPr>
          <p:cNvPr id="10" name="Text 6"/>
          <p:cNvSpPr/>
          <p:nvPr/>
        </p:nvSpPr>
        <p:spPr>
          <a:xfrm>
            <a:off x="4815126" y="4821198"/>
            <a:ext cx="3244215" cy="383024"/>
          </a:xfrm>
          <a:prstGeom prst="rect">
            <a:avLst/>
          </a:prstGeom>
          <a:noFill/>
          <a:ln/>
        </p:spPr>
        <p:txBody>
          <a:bodyPr wrap="non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We have visited the museum.</a:t>
            </a:r>
            <a:endParaRPr lang="en-US" sz="1885" dirty="0"/>
          </a:p>
        </p:txBody>
      </p:sp>
      <p:sp>
        <p:nvSpPr>
          <p:cNvPr id="11" name="Shape 7"/>
          <p:cNvSpPr/>
          <p:nvPr/>
        </p:nvSpPr>
        <p:spPr>
          <a:xfrm>
            <a:off x="845344" y="5355431"/>
            <a:ext cx="7453312" cy="1068467"/>
          </a:xfrm>
          <a:prstGeom prst="rect">
            <a:avLst/>
          </a:prstGeom>
          <a:solidFill>
            <a:srgbClr val="000000">
              <a:alpha val="4000"/>
            </a:srgbClr>
          </a:solidFill>
          <a:ln/>
        </p:spPr>
      </p:sp>
      <p:sp>
        <p:nvSpPr>
          <p:cNvPr id="12" name="Text 8"/>
          <p:cNvSpPr/>
          <p:nvPr/>
        </p:nvSpPr>
        <p:spPr>
          <a:xfrm>
            <a:off x="1084659" y="5506641"/>
            <a:ext cx="3244215" cy="766048"/>
          </a:xfrm>
          <a:prstGeom prst="rect">
            <a:avLst/>
          </a:prstGeom>
          <a:noFill/>
          <a:ln/>
        </p:spPr>
        <p:txBody>
          <a:bodyPr wrap="squar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They have lived in London for many years.</a:t>
            </a:r>
            <a:endParaRPr lang="en-US" sz="1885" dirty="0"/>
          </a:p>
        </p:txBody>
      </p:sp>
      <p:sp>
        <p:nvSpPr>
          <p:cNvPr id="13" name="Text 9"/>
          <p:cNvSpPr/>
          <p:nvPr/>
        </p:nvSpPr>
        <p:spPr>
          <a:xfrm>
            <a:off x="4815126" y="5506641"/>
            <a:ext cx="3244215" cy="383024"/>
          </a:xfrm>
          <a:prstGeom prst="rect">
            <a:avLst/>
          </a:prstGeom>
          <a:noFill/>
          <a:ln/>
        </p:spPr>
        <p:txBody>
          <a:bodyPr wrap="none" rtlCol="0" anchor="t"/>
          <a:lstStyle/>
          <a:p>
            <a:pPr indent="0" marL="0">
              <a:lnSpc>
                <a:spcPts val="3016"/>
              </a:lnSpc>
              <a:buNone/>
            </a:pPr>
            <a:r>
              <a:rPr lang="en-US" sz="1885" dirty="0">
                <a:solidFill>
                  <a:srgbClr val="E5E0DF"/>
                </a:solidFill>
                <a:latin typeface="Overpass" pitchFamily="34" charset="0"/>
                <a:ea typeface="Overpass" pitchFamily="34" charset="-122"/>
                <a:cs typeface="Overpass" pitchFamily="34" charset="-120"/>
              </a:rPr>
              <a:t>He has finished his studies.</a:t>
            </a:r>
            <a:endParaRPr lang="en-US" sz="1885" dirty="0"/>
          </a:p>
        </p:txBody>
      </p:sp>
      <p:pic>
        <p:nvPicPr>
          <p:cNvPr id="14" name="Image 2" descr="preencoded.png">
            <a:hlinkClick r:id="rId4" tooltip=""/>
          </p:cNvPr>
          <p:cNvPicPr>
            <a:picLocks noChangeAspect="1"/>
          </p:cNvPicPr>
          <p:nvPr/>
        </p:nvPicPr>
        <p:blipFill>
          <a:blip r:embed="rId3"/>
          <a:stretch>
            <a:fillRect/>
          </a:stretch>
        </p:blipFill>
        <p:spPr>
          <a:xfrm>
            <a:off x="12242153" y="7589520"/>
            <a:ext cx="2296807" cy="5486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252222">
              <a:alpha val="75000"/>
            </a:srgbClr>
          </a:solidFill>
          <a:ln/>
        </p:spPr>
      </p:sp>
      <p:pic>
        <p:nvPicPr>
          <p:cNvPr id="4" name="Image 1" descr="preencoded.png">    </p:cNvPr>
          <p:cNvPicPr>
            <a:picLocks noChangeAspect="1"/>
          </p:cNvPicPr>
          <p:nvPr/>
        </p:nvPicPr>
        <p:blipFill>
          <a:blip r:embed="rId2"/>
          <a:stretch>
            <a:fillRect/>
          </a:stretch>
        </p:blipFill>
        <p:spPr>
          <a:xfrm>
            <a:off x="0" y="0"/>
            <a:ext cx="5486400" cy="8229600"/>
          </a:xfrm>
          <a:prstGeom prst="rect">
            <a:avLst/>
          </a:prstGeom>
        </p:spPr>
      </p:pic>
      <p:sp>
        <p:nvSpPr>
          <p:cNvPr id="5" name="Text 1"/>
          <p:cNvSpPr/>
          <p:nvPr/>
        </p:nvSpPr>
        <p:spPr>
          <a:xfrm>
            <a:off x="6209109" y="731996"/>
            <a:ext cx="4858583" cy="607338"/>
          </a:xfrm>
          <a:prstGeom prst="rect">
            <a:avLst/>
          </a:prstGeom>
          <a:noFill/>
          <a:ln/>
        </p:spPr>
        <p:txBody>
          <a:bodyPr wrap="none" rtlCol="0" anchor="t"/>
          <a:lstStyle/>
          <a:p>
            <a:pPr indent="0" marL="0">
              <a:lnSpc>
                <a:spcPts val="4782"/>
              </a:lnSpc>
              <a:buNone/>
            </a:pPr>
            <a:r>
              <a:rPr lang="en-US" sz="3826" b="1" spc="-115" kern="0" dirty="0">
                <a:solidFill>
                  <a:srgbClr val="FFFFFF"/>
                </a:solidFill>
                <a:latin typeface="Overpass" pitchFamily="34" charset="0"/>
                <a:ea typeface="Overpass" pitchFamily="34" charset="-122"/>
                <a:cs typeface="Overpass" pitchFamily="34" charset="-120"/>
              </a:rPr>
              <a:t>Practice Exercises</a:t>
            </a:r>
            <a:endParaRPr lang="en-US" sz="3826" dirty="0"/>
          </a:p>
        </p:txBody>
      </p:sp>
      <p:sp>
        <p:nvSpPr>
          <p:cNvPr id="6" name="Text 2"/>
          <p:cNvSpPr/>
          <p:nvPr/>
        </p:nvSpPr>
        <p:spPr>
          <a:xfrm>
            <a:off x="6209109" y="1649016"/>
            <a:ext cx="7698581" cy="660559"/>
          </a:xfrm>
          <a:prstGeom prst="rect">
            <a:avLst/>
          </a:prstGeom>
          <a:noFill/>
          <a:ln/>
        </p:spPr>
        <p:txBody>
          <a:bodyPr wrap="square" rtlCol="0" anchor="t"/>
          <a:lstStyle/>
          <a:p>
            <a:pPr indent="0" marL="0">
              <a:lnSpc>
                <a:spcPts val="2602"/>
              </a:lnSpc>
              <a:buNone/>
            </a:pPr>
            <a:r>
              <a:rPr lang="en-US" sz="1626" dirty="0">
                <a:solidFill>
                  <a:srgbClr val="E5E0DF"/>
                </a:solidFill>
                <a:latin typeface="Overpass" pitchFamily="34" charset="0"/>
                <a:ea typeface="Overpass" pitchFamily="34" charset="-122"/>
                <a:cs typeface="Overpass" pitchFamily="34" charset="-120"/>
              </a:rPr>
              <a:t>Practice is essential for mastering the Present Perfect tense. Here are some exercises to help you solidify your understanding and apply what you've learned.</a:t>
            </a:r>
            <a:endParaRPr lang="en-US" sz="1626" dirty="0"/>
          </a:p>
        </p:txBody>
      </p:sp>
      <p:pic>
        <p:nvPicPr>
          <p:cNvPr id="7" name="Image 2" descr="preencoded.png">    </p:cNvPr>
          <p:cNvPicPr>
            <a:picLocks noChangeAspect="1"/>
          </p:cNvPicPr>
          <p:nvPr/>
        </p:nvPicPr>
        <p:blipFill>
          <a:blip r:embed="rId3"/>
          <a:stretch>
            <a:fillRect/>
          </a:stretch>
        </p:blipFill>
        <p:spPr>
          <a:xfrm>
            <a:off x="6209109" y="2541865"/>
            <a:ext cx="1032391" cy="1651873"/>
          </a:xfrm>
          <a:prstGeom prst="rect">
            <a:avLst/>
          </a:prstGeom>
        </p:spPr>
      </p:pic>
      <p:sp>
        <p:nvSpPr>
          <p:cNvPr id="8" name="Text 3"/>
          <p:cNvSpPr/>
          <p:nvPr/>
        </p:nvSpPr>
        <p:spPr>
          <a:xfrm>
            <a:off x="7551182" y="2748320"/>
            <a:ext cx="2429232" cy="303609"/>
          </a:xfrm>
          <a:prstGeom prst="rect">
            <a:avLst/>
          </a:prstGeom>
          <a:noFill/>
          <a:ln/>
        </p:spPr>
        <p:txBody>
          <a:bodyPr wrap="none" rtlCol="0" anchor="t"/>
          <a:lstStyle/>
          <a:p>
            <a:pPr algn="l" indent="0" marL="0">
              <a:lnSpc>
                <a:spcPts val="2391"/>
              </a:lnSpc>
              <a:buNone/>
            </a:pPr>
            <a:r>
              <a:rPr lang="en-US" sz="1913" b="1" spc="-57" kern="0" dirty="0">
                <a:solidFill>
                  <a:srgbClr val="E5E0DF"/>
                </a:solidFill>
                <a:latin typeface="Overpass" pitchFamily="34" charset="0"/>
                <a:ea typeface="Overpass" pitchFamily="34" charset="-122"/>
                <a:cs typeface="Overpass" pitchFamily="34" charset="-120"/>
              </a:rPr>
              <a:t>Exercise 1</a:t>
            </a:r>
            <a:endParaRPr lang="en-US" sz="1913" dirty="0"/>
          </a:p>
        </p:txBody>
      </p:sp>
      <p:sp>
        <p:nvSpPr>
          <p:cNvPr id="9" name="Text 4"/>
          <p:cNvSpPr/>
          <p:nvPr/>
        </p:nvSpPr>
        <p:spPr>
          <a:xfrm>
            <a:off x="7551182" y="3175754"/>
            <a:ext cx="6356509" cy="330279"/>
          </a:xfrm>
          <a:prstGeom prst="rect">
            <a:avLst/>
          </a:prstGeom>
          <a:noFill/>
          <a:ln/>
        </p:spPr>
        <p:txBody>
          <a:bodyPr wrap="none" rtlCol="0" anchor="t"/>
          <a:lstStyle/>
          <a:p>
            <a:pPr algn="l" indent="0" marL="0">
              <a:lnSpc>
                <a:spcPts val="2602"/>
              </a:lnSpc>
              <a:buNone/>
            </a:pPr>
            <a:r>
              <a:rPr lang="en-US" sz="1626" dirty="0">
                <a:solidFill>
                  <a:srgbClr val="E5E0DF"/>
                </a:solidFill>
                <a:latin typeface="Overpass" pitchFamily="34" charset="0"/>
                <a:ea typeface="Overpass" pitchFamily="34" charset="-122"/>
                <a:cs typeface="Overpass" pitchFamily="34" charset="-120"/>
              </a:rPr>
              <a:t>Complete the sentences with the correct form of the Present Perfect:</a:t>
            </a:r>
            <a:endParaRPr lang="en-US" sz="1626" dirty="0"/>
          </a:p>
        </p:txBody>
      </p:sp>
      <p:pic>
        <p:nvPicPr>
          <p:cNvPr id="10" name="Image 3" descr="preencoded.png">    </p:cNvPr>
          <p:cNvPicPr>
            <a:picLocks noChangeAspect="1"/>
          </p:cNvPicPr>
          <p:nvPr/>
        </p:nvPicPr>
        <p:blipFill>
          <a:blip r:embed="rId4"/>
          <a:stretch>
            <a:fillRect/>
          </a:stretch>
        </p:blipFill>
        <p:spPr>
          <a:xfrm>
            <a:off x="6209109" y="4193738"/>
            <a:ext cx="1032391" cy="1651873"/>
          </a:xfrm>
          <a:prstGeom prst="rect">
            <a:avLst/>
          </a:prstGeom>
        </p:spPr>
      </p:pic>
      <p:sp>
        <p:nvSpPr>
          <p:cNvPr id="11" name="Text 5"/>
          <p:cNvSpPr/>
          <p:nvPr/>
        </p:nvSpPr>
        <p:spPr>
          <a:xfrm>
            <a:off x="7551182" y="4400193"/>
            <a:ext cx="2429232" cy="303609"/>
          </a:xfrm>
          <a:prstGeom prst="rect">
            <a:avLst/>
          </a:prstGeom>
          <a:noFill/>
          <a:ln/>
        </p:spPr>
        <p:txBody>
          <a:bodyPr wrap="none" rtlCol="0" anchor="t"/>
          <a:lstStyle/>
          <a:p>
            <a:pPr algn="l" indent="0" marL="0">
              <a:lnSpc>
                <a:spcPts val="2391"/>
              </a:lnSpc>
              <a:buNone/>
            </a:pPr>
            <a:r>
              <a:rPr lang="en-US" sz="1913" b="1" spc="-57" kern="0" dirty="0">
                <a:solidFill>
                  <a:srgbClr val="E5E0DF"/>
                </a:solidFill>
                <a:latin typeface="Overpass" pitchFamily="34" charset="0"/>
                <a:ea typeface="Overpass" pitchFamily="34" charset="-122"/>
                <a:cs typeface="Overpass" pitchFamily="34" charset="-120"/>
              </a:rPr>
              <a:t>Exercise 2</a:t>
            </a:r>
            <a:endParaRPr lang="en-US" sz="1913" dirty="0"/>
          </a:p>
        </p:txBody>
      </p:sp>
      <p:sp>
        <p:nvSpPr>
          <p:cNvPr id="12" name="Text 6"/>
          <p:cNvSpPr/>
          <p:nvPr/>
        </p:nvSpPr>
        <p:spPr>
          <a:xfrm>
            <a:off x="7551182" y="4827627"/>
            <a:ext cx="6356509" cy="330279"/>
          </a:xfrm>
          <a:prstGeom prst="rect">
            <a:avLst/>
          </a:prstGeom>
          <a:noFill/>
          <a:ln/>
        </p:spPr>
        <p:txBody>
          <a:bodyPr wrap="none" rtlCol="0" anchor="t"/>
          <a:lstStyle/>
          <a:p>
            <a:pPr algn="l" indent="0" marL="0">
              <a:lnSpc>
                <a:spcPts val="2602"/>
              </a:lnSpc>
              <a:buNone/>
            </a:pPr>
            <a:r>
              <a:rPr lang="en-US" sz="1626" dirty="0">
                <a:solidFill>
                  <a:srgbClr val="E5E0DF"/>
                </a:solidFill>
                <a:latin typeface="Overpass" pitchFamily="34" charset="0"/>
                <a:ea typeface="Overpass" pitchFamily="34" charset="-122"/>
                <a:cs typeface="Overpass" pitchFamily="34" charset="-120"/>
              </a:rPr>
              <a:t>Write 10 sentences in the Present Perfect about your experiences. </a:t>
            </a:r>
            <a:endParaRPr lang="en-US" sz="1626" dirty="0"/>
          </a:p>
        </p:txBody>
      </p:sp>
      <p:pic>
        <p:nvPicPr>
          <p:cNvPr id="13" name="Image 4" descr="preencoded.png">    </p:cNvPr>
          <p:cNvPicPr>
            <a:picLocks noChangeAspect="1"/>
          </p:cNvPicPr>
          <p:nvPr/>
        </p:nvPicPr>
        <p:blipFill>
          <a:blip r:embed="rId5"/>
          <a:stretch>
            <a:fillRect/>
          </a:stretch>
        </p:blipFill>
        <p:spPr>
          <a:xfrm>
            <a:off x="6209109" y="5845612"/>
            <a:ext cx="1032391" cy="1651873"/>
          </a:xfrm>
          <a:prstGeom prst="rect">
            <a:avLst/>
          </a:prstGeom>
        </p:spPr>
      </p:pic>
      <p:sp>
        <p:nvSpPr>
          <p:cNvPr id="14" name="Text 7"/>
          <p:cNvSpPr/>
          <p:nvPr/>
        </p:nvSpPr>
        <p:spPr>
          <a:xfrm>
            <a:off x="7551182" y="6052066"/>
            <a:ext cx="2429232" cy="303609"/>
          </a:xfrm>
          <a:prstGeom prst="rect">
            <a:avLst/>
          </a:prstGeom>
          <a:noFill/>
          <a:ln/>
        </p:spPr>
        <p:txBody>
          <a:bodyPr wrap="none" rtlCol="0" anchor="t"/>
          <a:lstStyle/>
          <a:p>
            <a:pPr algn="l" indent="0" marL="0">
              <a:lnSpc>
                <a:spcPts val="2391"/>
              </a:lnSpc>
              <a:buNone/>
            </a:pPr>
            <a:r>
              <a:rPr lang="en-US" sz="1913" b="1" spc="-57" kern="0" dirty="0">
                <a:solidFill>
                  <a:srgbClr val="E5E0DF"/>
                </a:solidFill>
                <a:latin typeface="Overpass" pitchFamily="34" charset="0"/>
                <a:ea typeface="Overpass" pitchFamily="34" charset="-122"/>
                <a:cs typeface="Overpass" pitchFamily="34" charset="-120"/>
              </a:rPr>
              <a:t>Exercise 3</a:t>
            </a:r>
            <a:endParaRPr lang="en-US" sz="1913" dirty="0"/>
          </a:p>
        </p:txBody>
      </p:sp>
      <p:sp>
        <p:nvSpPr>
          <p:cNvPr id="15" name="Text 8"/>
          <p:cNvSpPr/>
          <p:nvPr/>
        </p:nvSpPr>
        <p:spPr>
          <a:xfrm>
            <a:off x="7551182" y="6479500"/>
            <a:ext cx="6356509" cy="660559"/>
          </a:xfrm>
          <a:prstGeom prst="rect">
            <a:avLst/>
          </a:prstGeom>
          <a:noFill/>
          <a:ln/>
        </p:spPr>
        <p:txBody>
          <a:bodyPr wrap="square" rtlCol="0" anchor="t"/>
          <a:lstStyle/>
          <a:p>
            <a:pPr algn="l" indent="0" marL="0">
              <a:lnSpc>
                <a:spcPts val="2602"/>
              </a:lnSpc>
              <a:buNone/>
            </a:pPr>
            <a:r>
              <a:rPr lang="en-US" sz="1626" dirty="0">
                <a:solidFill>
                  <a:srgbClr val="E5E0DF"/>
                </a:solidFill>
                <a:latin typeface="Overpass" pitchFamily="34" charset="0"/>
                <a:ea typeface="Overpass" pitchFamily="34" charset="-122"/>
                <a:cs typeface="Overpass" pitchFamily="34" charset="-120"/>
              </a:rPr>
              <a:t>Write 5 questions in the Present Perfect about your friends' experiences.</a:t>
            </a:r>
            <a:endParaRPr lang="en-US" sz="1626" dirty="0"/>
          </a:p>
        </p:txBody>
      </p:sp>
      <p:pic>
        <p:nvPicPr>
          <p:cNvPr id="16" name="Image 5" descr="preencoded.png">
            <a:hlinkClick r:id="rId7" tooltip=""/>
          </p:cNvPr>
          <p:cNvPicPr>
            <a:picLocks noChangeAspect="1"/>
          </p:cNvPicPr>
          <p:nvPr/>
        </p:nvPicPr>
        <p:blipFill>
          <a:blip r:embed="rId6"/>
          <a:stretch>
            <a:fillRect/>
          </a:stretch>
        </p:blipFill>
        <p:spPr>
          <a:xfrm>
            <a:off x="12242153" y="7589520"/>
            <a:ext cx="2296807"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2024-08-22T23:55:22Z</dcterms:created>
  <dcterms:modified xsi:type="dcterms:W3CDTF">2024-08-22T23:55:22Z</dcterms:modified>
</cp:coreProperties>
</file>